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4"/>
    <p:sldMasterId id="2147483723" r:id="rId5"/>
  </p:sldMasterIdLst>
  <p:notesMasterIdLst>
    <p:notesMasterId r:id="rId16"/>
  </p:notesMasterIdLst>
  <p:handoutMasterIdLst>
    <p:handoutMasterId r:id="rId17"/>
  </p:handoutMasterIdLst>
  <p:sldIdLst>
    <p:sldId id="458" r:id="rId6"/>
    <p:sldId id="535" r:id="rId7"/>
    <p:sldId id="536" r:id="rId8"/>
    <p:sldId id="526" r:id="rId9"/>
    <p:sldId id="537" r:id="rId10"/>
    <p:sldId id="519" r:id="rId11"/>
    <p:sldId id="520" r:id="rId12"/>
    <p:sldId id="528" r:id="rId13"/>
    <p:sldId id="521" r:id="rId14"/>
    <p:sldId id="544" r:id="rId15"/>
  </p:sldIdLst>
  <p:sldSz cx="9144000" cy="6858000" type="screen4x3"/>
  <p:notesSz cx="7010400" cy="92964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2">
          <p15:clr>
            <a:srgbClr val="A4A3A4"/>
          </p15:clr>
        </p15:guide>
        <p15:guide id="2" pos="264">
          <p15:clr>
            <a:srgbClr val="A4A3A4"/>
          </p15:clr>
        </p15:guide>
        <p15:guide id="3" pos="50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88ABD5"/>
    <a:srgbClr val="717171"/>
    <a:srgbClr val="6B88A9"/>
    <a:srgbClr val="2D5380"/>
    <a:srgbClr val="F8F8F8"/>
    <a:srgbClr val="000000"/>
    <a:srgbClr val="54301A"/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80283" autoAdjust="0"/>
  </p:normalViewPr>
  <p:slideViewPr>
    <p:cSldViewPr snapToGrid="0">
      <p:cViewPr varScale="1">
        <p:scale>
          <a:sx n="92" d="100"/>
          <a:sy n="92" d="100"/>
        </p:scale>
        <p:origin x="1776" y="90"/>
      </p:cViewPr>
      <p:guideLst>
        <p:guide orient="horz" pos="3612"/>
        <p:guide pos="264"/>
        <p:guide pos="5088"/>
      </p:guideLst>
    </p:cSldViewPr>
  </p:slideViewPr>
  <p:outlineViewPr>
    <p:cViewPr>
      <p:scale>
        <a:sx n="33" d="100"/>
        <a:sy n="33" d="100"/>
      </p:scale>
      <p:origin x="0" y="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76"/>
    </p:cViewPr>
  </p:sorterViewPr>
  <p:notesViewPr>
    <p:cSldViewPr snapToGrid="0">
      <p:cViewPr>
        <p:scale>
          <a:sx n="90" d="100"/>
          <a:sy n="90" d="100"/>
        </p:scale>
        <p:origin x="-1818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3B82B3-D0FF-4827-A3A1-7632E2637CC1}" type="datetimeFigureOut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AA934F-0A63-4749-B202-CA94A1A4EA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7720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2E2AAF10-D948-4E04-9654-0BA0732B31A3}" type="datetimeFigureOut">
              <a:rPr lang="en-US"/>
              <a:pPr>
                <a:defRPr/>
              </a:pPr>
              <a:t>10/25/2019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04E65930-EF8C-42DE-A691-662220F7F8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701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9789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8201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27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 rtl="0">
              <a:buFont typeface="+mj-lt"/>
              <a:buNone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9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868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16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5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6596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414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1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64F9-A920-4F63-B1B2-17CD986394F9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BFCE-4DCD-4921-B4D2-262E7442CEEB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413-3F44-4E2F-B800-CD6C00D2751B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61D7DE-9DDF-448C-A425-ACF3BFA0C26F}" type="datetime1">
              <a:rPr lang="en-US" smtClean="0"/>
              <a:pPr>
                <a:defRPr/>
              </a:pPr>
              <a:t>10/25/2019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6858000" y="6416675"/>
            <a:ext cx="2133600" cy="365125"/>
          </a:xfrm>
        </p:spPr>
        <p:txBody>
          <a:bodyPr/>
          <a:lstStyle/>
          <a:p>
            <a:pPr>
              <a:defRPr/>
            </a:pPr>
            <a:fld id="{A17A15ED-EF12-44C2-A953-E4E7395774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4191000" y="-3962400"/>
            <a:ext cx="762000" cy="9144000"/>
          </a:xfrm>
          <a:prstGeom prst="rect">
            <a:avLst/>
          </a:prstGeom>
          <a:solidFill>
            <a:srgbClr val="88ABD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 rot="5400000">
            <a:off x="4495800" y="-3505200"/>
            <a:ext cx="152400" cy="9144000"/>
          </a:xfrm>
          <a:prstGeom prst="rect">
            <a:avLst/>
          </a:prstGeom>
          <a:gradFill>
            <a:gsLst>
              <a:gs pos="56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 rot="5400000">
            <a:off x="4533900" y="1714500"/>
            <a:ext cx="76200" cy="9144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3" name="Picture 13" descr="K:\Graphics\Logos\JPMorgan Chase\J.P. Morgan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477000"/>
            <a:ext cx="1198563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 rot="5400000">
            <a:off x="4465320" y="-487680"/>
            <a:ext cx="213360" cy="9144000"/>
          </a:xfrm>
          <a:prstGeom prst="rect">
            <a:avLst/>
          </a:prstGeom>
          <a:gradFill>
            <a:gsLst>
              <a:gs pos="56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4533900" y="1714500"/>
            <a:ext cx="76200" cy="9144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4191000"/>
            <a:ext cx="8610600" cy="1904999"/>
          </a:xfrm>
        </p:spPr>
        <p:txBody>
          <a:bodyPr/>
          <a:lstStyle>
            <a:lvl1pPr marL="0" indent="0">
              <a:buNone/>
              <a:defRPr sz="2600">
                <a:solidFill>
                  <a:srgbClr val="717171"/>
                </a:solidFill>
                <a:effectLst/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28600" y="3200400"/>
            <a:ext cx="8610600" cy="762000"/>
          </a:xfrm>
        </p:spPr>
        <p:txBody>
          <a:bodyPr/>
          <a:lstStyle>
            <a:lvl1pPr>
              <a:defRPr>
                <a:solidFill>
                  <a:schemeClr val="accent6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399" y="6477000"/>
            <a:ext cx="64103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19175"/>
            <a:r>
              <a:rPr lang="en-US" sz="900" dirty="0" smtClean="0">
                <a:solidFill>
                  <a:srgbClr val="000000"/>
                </a:solidFill>
                <a:latin typeface="Arial" pitchFamily="34" charset="0"/>
                <a:ea typeface="LF_Kai"/>
                <a:cs typeface="LF_Kai"/>
              </a:rPr>
              <a:t>© 2013 Legacy Migration Training.</a:t>
            </a:r>
            <a:r>
              <a:rPr lang="en-US" sz="900" baseline="0" dirty="0" smtClean="0">
                <a:solidFill>
                  <a:srgbClr val="000000"/>
                </a:solidFill>
                <a:latin typeface="Arial" pitchFamily="34" charset="0"/>
                <a:ea typeface="LF_Kai"/>
                <a:cs typeface="LF_Kai"/>
              </a:rPr>
              <a:t> </a:t>
            </a:r>
            <a:r>
              <a:rPr lang="en-US" sz="900" dirty="0" smtClean="0">
                <a:solidFill>
                  <a:srgbClr val="000000"/>
                </a:solidFill>
                <a:latin typeface="Arial" pitchFamily="34" charset="0"/>
                <a:ea typeface="LF_Kai"/>
                <a:cs typeface="LF_Kai"/>
              </a:rPr>
              <a:t>JPMorgan Chase &amp; Co. All rights reserved. JPMorgan Chase Bank, N.A. Member FDIC</a:t>
            </a:r>
            <a:endParaRPr lang="en-US" sz="900" dirty="0">
              <a:solidFill>
                <a:srgbClr val="000000"/>
              </a:solidFill>
              <a:latin typeface="Arial" pitchFamily="34" charset="0"/>
              <a:ea typeface="LF_Kai"/>
              <a:cs typeface="LF_Kai"/>
            </a:endParaRPr>
          </a:p>
        </p:txBody>
      </p:sp>
      <p:pic>
        <p:nvPicPr>
          <p:cNvPr id="14" name="Picture 13" descr="K:\Graphics\Logos\JPMorgan Chase\J.P. Morgan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477000"/>
            <a:ext cx="1198563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6858000" y="6416675"/>
            <a:ext cx="2133600" cy="365125"/>
          </a:xfrm>
        </p:spPr>
        <p:txBody>
          <a:bodyPr/>
          <a:lstStyle/>
          <a:p>
            <a:pPr>
              <a:defRPr/>
            </a:pPr>
            <a:fld id="{A17A15ED-EF12-44C2-A953-E4E7395774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 rot="5400000">
            <a:off x="4191000" y="-3962400"/>
            <a:ext cx="762000" cy="9144000"/>
          </a:xfrm>
          <a:prstGeom prst="rect">
            <a:avLst/>
          </a:prstGeom>
          <a:solidFill>
            <a:srgbClr val="88ABD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rot="5400000">
            <a:off x="4495800" y="-3505200"/>
            <a:ext cx="152400" cy="9144000"/>
          </a:xfrm>
          <a:prstGeom prst="rect">
            <a:avLst/>
          </a:prstGeom>
          <a:gradFill>
            <a:gsLst>
              <a:gs pos="56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13" descr="K:\Graphics\Logos\JPMorgan Chase\J.P. Morgan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477000"/>
            <a:ext cx="1198563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 rot="5400000">
            <a:off x="4533900" y="1714500"/>
            <a:ext cx="76200" cy="9144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30763"/>
          </a:xfrm>
        </p:spPr>
        <p:txBody>
          <a:bodyPr/>
          <a:lstStyle>
            <a:lvl1pPr>
              <a:defRPr sz="1800">
                <a:latin typeface="Trebuchet MS" pitchFamily="34" charset="0"/>
              </a:defRPr>
            </a:lvl1pPr>
            <a:lvl2pPr>
              <a:defRPr sz="1800">
                <a:latin typeface="Trebuchet MS" pitchFamily="34" charset="0"/>
              </a:defRPr>
            </a:lvl2pPr>
            <a:lvl3pPr>
              <a:defRPr sz="1050">
                <a:latin typeface="Trebuchet MS" pitchFamily="34" charset="0"/>
              </a:defRPr>
            </a:lvl3pPr>
            <a:lvl4pPr>
              <a:defRPr sz="1000">
                <a:latin typeface="Trebuchet MS" pitchFamily="34" charset="0"/>
              </a:defRPr>
            </a:lvl4pPr>
            <a:lvl5pPr>
              <a:defRPr sz="10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52399" y="6477000"/>
            <a:ext cx="65246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19175"/>
            <a:r>
              <a:rPr lang="en-US" sz="900" dirty="0" smtClean="0">
                <a:solidFill>
                  <a:srgbClr val="000000"/>
                </a:solidFill>
                <a:latin typeface="Arial" pitchFamily="34" charset="0"/>
                <a:ea typeface="LF_Kai"/>
                <a:cs typeface="LF_Kai"/>
              </a:rPr>
              <a:t>© 2013 Legacy Migration Training. JPMorgan Chase &amp; Co. All rights reserved. JPMorgan Chase Bank, N.A. Member FDIC</a:t>
            </a:r>
            <a:endParaRPr lang="en-US" sz="900" dirty="0">
              <a:solidFill>
                <a:srgbClr val="000000"/>
              </a:solidFill>
              <a:latin typeface="Arial" pitchFamily="34" charset="0"/>
              <a:ea typeface="LF_Kai"/>
              <a:cs typeface="LF_Kai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EC35DD-E343-44C1-9229-AE91CFD20E5B}" type="datetime1">
              <a:rPr lang="en-US" smtClean="0"/>
              <a:pPr>
                <a:defRPr/>
              </a:pPr>
              <a:t>10/25/2019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6858000" y="6416675"/>
            <a:ext cx="2133600" cy="365125"/>
          </a:xfrm>
        </p:spPr>
        <p:txBody>
          <a:bodyPr/>
          <a:lstStyle/>
          <a:p>
            <a:pPr>
              <a:defRPr/>
            </a:pPr>
            <a:fld id="{A17A15ED-EF12-44C2-A953-E4E7395774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 rot="5400000">
            <a:off x="4191000" y="-3962400"/>
            <a:ext cx="762000" cy="9144000"/>
          </a:xfrm>
          <a:prstGeom prst="rect">
            <a:avLst/>
          </a:prstGeom>
          <a:solidFill>
            <a:srgbClr val="88ABD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 rot="5400000">
            <a:off x="4495800" y="-3505200"/>
            <a:ext cx="152400" cy="9144000"/>
          </a:xfrm>
          <a:prstGeom prst="rect">
            <a:avLst/>
          </a:prstGeom>
          <a:gradFill>
            <a:gsLst>
              <a:gs pos="56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533900" y="1714500"/>
            <a:ext cx="76200" cy="9144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67200" cy="4830763"/>
          </a:xfrm>
        </p:spPr>
        <p:txBody>
          <a:bodyPr/>
          <a:lstStyle>
            <a:lvl1pPr>
              <a:defRPr sz="1800">
                <a:latin typeface="Trebuchet MS" pitchFamily="34" charset="0"/>
              </a:defRPr>
            </a:lvl1pPr>
            <a:lvl2pPr>
              <a:defRPr sz="1600">
                <a:latin typeface="Trebuchet MS" pitchFamily="34" charset="0"/>
              </a:defRPr>
            </a:lvl2pPr>
            <a:lvl3pPr>
              <a:defRPr sz="1600">
                <a:latin typeface="Trebuchet MS" pitchFamily="34" charset="0"/>
              </a:defRPr>
            </a:lvl3pPr>
            <a:lvl4pPr>
              <a:defRPr sz="1200">
                <a:latin typeface="Trebuchet MS" pitchFamily="34" charset="0"/>
              </a:defRPr>
            </a:lvl4pPr>
            <a:lvl5pPr>
              <a:defRPr sz="1200">
                <a:latin typeface="Trebuchet M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830763"/>
          </a:xfrm>
        </p:spPr>
        <p:txBody>
          <a:bodyPr/>
          <a:lstStyle>
            <a:lvl1pPr>
              <a:defRPr sz="1800">
                <a:latin typeface="Trebuchet MS" pitchFamily="34" charset="0"/>
              </a:defRPr>
            </a:lvl1pPr>
            <a:lvl2pPr>
              <a:defRPr sz="1600">
                <a:latin typeface="Trebuchet MS" pitchFamily="34" charset="0"/>
              </a:defRPr>
            </a:lvl2pPr>
            <a:lvl3pPr>
              <a:defRPr sz="1600">
                <a:latin typeface="Trebuchet MS" pitchFamily="34" charset="0"/>
              </a:defRPr>
            </a:lvl3pPr>
            <a:lvl4pPr>
              <a:defRPr sz="1200">
                <a:latin typeface="Trebuchet MS" pitchFamily="34" charset="0"/>
              </a:defRPr>
            </a:lvl4pPr>
            <a:lvl5pPr>
              <a:defRPr sz="1200">
                <a:latin typeface="Trebuchet M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52400" y="6477000"/>
            <a:ext cx="65151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19175"/>
            <a:r>
              <a:rPr lang="en-US" sz="900" dirty="0" smtClean="0">
                <a:solidFill>
                  <a:srgbClr val="000000"/>
                </a:solidFill>
                <a:latin typeface="Arial" pitchFamily="34" charset="0"/>
                <a:ea typeface="LF_Kai"/>
                <a:cs typeface="LF_Kai"/>
              </a:rPr>
              <a:t>© 2013</a:t>
            </a:r>
            <a:r>
              <a:rPr lang="en-US" sz="900" baseline="0" dirty="0" smtClean="0">
                <a:solidFill>
                  <a:srgbClr val="000000"/>
                </a:solidFill>
                <a:latin typeface="Arial" pitchFamily="34" charset="0"/>
                <a:ea typeface="LF_Kai"/>
                <a:cs typeface="LF_Kai"/>
              </a:rPr>
              <a:t> Legacy Migration Training.</a:t>
            </a:r>
            <a:r>
              <a:rPr lang="en-US" sz="900" dirty="0" smtClean="0">
                <a:solidFill>
                  <a:srgbClr val="000000"/>
                </a:solidFill>
                <a:latin typeface="Arial" pitchFamily="34" charset="0"/>
                <a:ea typeface="LF_Kai"/>
                <a:cs typeface="LF_Kai"/>
              </a:rPr>
              <a:t> JPMorgan Chase &amp; Co. All rights reserved. JPMorgan Chase Bank, N.A. Member FDIC</a:t>
            </a:r>
            <a:endParaRPr lang="en-US" sz="900" dirty="0">
              <a:solidFill>
                <a:srgbClr val="000000"/>
              </a:solidFill>
              <a:latin typeface="Arial" pitchFamily="34" charset="0"/>
              <a:ea typeface="LF_Kai"/>
              <a:cs typeface="LF_Kai"/>
            </a:endParaRPr>
          </a:p>
        </p:txBody>
      </p:sp>
      <p:pic>
        <p:nvPicPr>
          <p:cNvPr id="17" name="Picture 13" descr="K:\Graphics\Logos\JPMorgan Chase\J.P. Morgan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477000"/>
            <a:ext cx="1198563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E841F9-9A06-4F97-8358-EA0BD0E8629C}" type="datetime1">
              <a:rPr lang="en-US" smtClean="0"/>
              <a:pPr>
                <a:defRPr/>
              </a:pPr>
              <a:t>10/25/2019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6858000" y="6416675"/>
            <a:ext cx="2133600" cy="365125"/>
          </a:xfrm>
        </p:spPr>
        <p:txBody>
          <a:bodyPr/>
          <a:lstStyle/>
          <a:p>
            <a:pPr>
              <a:defRPr/>
            </a:pPr>
            <a:fld id="{A17A15ED-EF12-44C2-A953-E4E7395774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5400000">
            <a:off x="4191000" y="-3962400"/>
            <a:ext cx="762000" cy="9144000"/>
          </a:xfrm>
          <a:prstGeom prst="rect">
            <a:avLst/>
          </a:prstGeom>
          <a:solidFill>
            <a:srgbClr val="88ABD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 rot="5400000">
            <a:off x="4495800" y="-3505200"/>
            <a:ext cx="152400" cy="9144000"/>
          </a:xfrm>
          <a:prstGeom prst="rect">
            <a:avLst/>
          </a:prstGeom>
          <a:gradFill>
            <a:gsLst>
              <a:gs pos="56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rot="5400000">
            <a:off x="4533900" y="1714500"/>
            <a:ext cx="76200" cy="9144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4191000" cy="838200"/>
          </a:xfrm>
        </p:spPr>
        <p:txBody>
          <a:bodyPr anchor="b"/>
          <a:lstStyle>
            <a:lvl1pPr marL="0" indent="0">
              <a:buNone/>
              <a:defRPr sz="2000" b="0">
                <a:latin typeface="Trebuchet MS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133600"/>
            <a:ext cx="4191000" cy="3962400"/>
          </a:xfrm>
        </p:spPr>
        <p:txBody>
          <a:bodyPr/>
          <a:lstStyle>
            <a:lvl1pPr>
              <a:defRPr sz="1800">
                <a:latin typeface="Trebuchet MS" pitchFamily="34" charset="0"/>
              </a:defRPr>
            </a:lvl1pPr>
            <a:lvl2pPr>
              <a:defRPr sz="1600">
                <a:latin typeface="Trebuchet MS" pitchFamily="34" charset="0"/>
              </a:defRPr>
            </a:lvl2pPr>
            <a:lvl3pPr>
              <a:defRPr sz="1400">
                <a:latin typeface="Trebuchet MS" pitchFamily="34" charset="0"/>
              </a:defRPr>
            </a:lvl3pPr>
            <a:lvl4pPr>
              <a:defRPr sz="1200">
                <a:latin typeface="Trebuchet MS" pitchFamily="34" charset="0"/>
              </a:defRPr>
            </a:lvl4pPr>
            <a:lvl5pPr>
              <a:defRPr sz="1200">
                <a:latin typeface="Trebuchet M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95400"/>
            <a:ext cx="4194175" cy="838200"/>
          </a:xfrm>
        </p:spPr>
        <p:txBody>
          <a:bodyPr anchor="b"/>
          <a:lstStyle>
            <a:lvl1pPr marL="0" indent="0">
              <a:buNone/>
              <a:defRPr sz="2000" b="0">
                <a:latin typeface="Trebuchet MS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194175" cy="3962400"/>
          </a:xfrm>
        </p:spPr>
        <p:txBody>
          <a:bodyPr/>
          <a:lstStyle>
            <a:lvl1pPr>
              <a:defRPr sz="1800">
                <a:latin typeface="Trebuchet MS" pitchFamily="34" charset="0"/>
              </a:defRPr>
            </a:lvl1pPr>
            <a:lvl2pPr>
              <a:defRPr sz="1600">
                <a:latin typeface="Trebuchet MS" pitchFamily="34" charset="0"/>
              </a:defRPr>
            </a:lvl2pPr>
            <a:lvl3pPr>
              <a:defRPr sz="1400">
                <a:latin typeface="Trebuchet MS" pitchFamily="34" charset="0"/>
              </a:defRPr>
            </a:lvl3pPr>
            <a:lvl4pPr>
              <a:defRPr sz="1200">
                <a:latin typeface="Trebuchet MS" pitchFamily="34" charset="0"/>
              </a:defRPr>
            </a:lvl4pPr>
            <a:lvl5pPr>
              <a:defRPr sz="1200">
                <a:latin typeface="Trebuchet M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52399" y="6477000"/>
            <a:ext cx="64484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19175"/>
            <a:r>
              <a:rPr lang="en-US" sz="900" dirty="0" smtClean="0">
                <a:solidFill>
                  <a:srgbClr val="000000"/>
                </a:solidFill>
                <a:latin typeface="Arial" pitchFamily="34" charset="0"/>
                <a:ea typeface="LF_Kai"/>
                <a:cs typeface="LF_Kai"/>
              </a:rPr>
              <a:t>© 2013 Legacy Migration Training. JPMorgan Chase &amp; Co. All rights reserved. JPMorgan Chase Bank, N.A. Member FDIC</a:t>
            </a:r>
            <a:endParaRPr lang="en-US" sz="900" dirty="0">
              <a:solidFill>
                <a:srgbClr val="000000"/>
              </a:solidFill>
              <a:latin typeface="Arial" pitchFamily="34" charset="0"/>
              <a:ea typeface="LF_Kai"/>
              <a:cs typeface="LF_Kai"/>
            </a:endParaRPr>
          </a:p>
        </p:txBody>
      </p:sp>
      <p:pic>
        <p:nvPicPr>
          <p:cNvPr id="19" name="Picture 13" descr="K:\Graphics\Logos\JPMorgan Chase\J.P. Morgan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477000"/>
            <a:ext cx="1198563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1ED1EA-B6EE-47C2-ACDF-A00486094D37}" type="datetime1">
              <a:rPr lang="en-US" smtClean="0"/>
              <a:pPr>
                <a:defRPr/>
              </a:pPr>
              <a:t>10/25/2019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>
          <a:xfrm>
            <a:off x="6858000" y="6416675"/>
            <a:ext cx="2133600" cy="365125"/>
          </a:xfrm>
        </p:spPr>
        <p:txBody>
          <a:bodyPr/>
          <a:lstStyle/>
          <a:p>
            <a:pPr>
              <a:defRPr/>
            </a:pPr>
            <a:fld id="{A17A15ED-EF12-44C2-A953-E4E7395774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 143"/>
          <p:cNvSpPr/>
          <p:nvPr userDrawn="1"/>
        </p:nvSpPr>
        <p:spPr>
          <a:xfrm rot="5400000">
            <a:off x="4191000" y="-3962400"/>
            <a:ext cx="762000" cy="9144000"/>
          </a:xfrm>
          <a:prstGeom prst="rect">
            <a:avLst/>
          </a:prstGeom>
          <a:solidFill>
            <a:srgbClr val="88ABD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5" name="Rectangle 144"/>
          <p:cNvSpPr/>
          <p:nvPr userDrawn="1"/>
        </p:nvSpPr>
        <p:spPr>
          <a:xfrm rot="5400000">
            <a:off x="4495800" y="-3505200"/>
            <a:ext cx="152400" cy="9144000"/>
          </a:xfrm>
          <a:prstGeom prst="rect">
            <a:avLst/>
          </a:prstGeom>
          <a:gradFill>
            <a:gsLst>
              <a:gs pos="56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4533900" y="1714500"/>
            <a:ext cx="76200" cy="9144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7" name="Rectangle 6"/>
          <p:cNvSpPr/>
          <p:nvPr userDrawn="1"/>
        </p:nvSpPr>
        <p:spPr>
          <a:xfrm>
            <a:off x="457200" y="1447800"/>
            <a:ext cx="1676400" cy="1143000"/>
          </a:xfrm>
          <a:prstGeom prst="rect">
            <a:avLst/>
          </a:prstGeom>
          <a:ln w="76200" cap="rnd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0" name="Rectangle 6"/>
          <p:cNvSpPr/>
          <p:nvPr userDrawn="1"/>
        </p:nvSpPr>
        <p:spPr>
          <a:xfrm>
            <a:off x="1524000" y="3048000"/>
            <a:ext cx="1676400" cy="1143000"/>
          </a:xfrm>
          <a:prstGeom prst="rect">
            <a:avLst/>
          </a:prstGeom>
          <a:ln w="76200" cap="rnd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1" name="Rectangle 6"/>
          <p:cNvSpPr/>
          <p:nvPr userDrawn="1"/>
        </p:nvSpPr>
        <p:spPr>
          <a:xfrm>
            <a:off x="457200" y="4648200"/>
            <a:ext cx="1676400" cy="1143000"/>
          </a:xfrm>
          <a:prstGeom prst="rect">
            <a:avLst/>
          </a:prstGeom>
          <a:ln w="76200" cap="rnd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4" name="Rectangle 6"/>
          <p:cNvSpPr/>
          <p:nvPr userDrawn="1"/>
        </p:nvSpPr>
        <p:spPr>
          <a:xfrm>
            <a:off x="2616200" y="1447800"/>
            <a:ext cx="1676400" cy="1143000"/>
          </a:xfrm>
          <a:prstGeom prst="rect">
            <a:avLst/>
          </a:prstGeom>
          <a:ln w="76200" cap="rnd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5" name="Rectangle 6"/>
          <p:cNvSpPr/>
          <p:nvPr userDrawn="1"/>
        </p:nvSpPr>
        <p:spPr>
          <a:xfrm>
            <a:off x="2616200" y="4648200"/>
            <a:ext cx="1676400" cy="1143000"/>
          </a:xfrm>
          <a:prstGeom prst="rect">
            <a:avLst/>
          </a:prstGeom>
          <a:ln w="76200" cap="rnd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6" name="Rectangle 6"/>
          <p:cNvSpPr/>
          <p:nvPr userDrawn="1"/>
        </p:nvSpPr>
        <p:spPr>
          <a:xfrm>
            <a:off x="4775200" y="1447800"/>
            <a:ext cx="1676400" cy="1143000"/>
          </a:xfrm>
          <a:prstGeom prst="rect">
            <a:avLst/>
          </a:prstGeom>
          <a:ln w="76200" cap="rnd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7" name="Rectangle 6"/>
          <p:cNvSpPr/>
          <p:nvPr userDrawn="1"/>
        </p:nvSpPr>
        <p:spPr>
          <a:xfrm>
            <a:off x="4775200" y="4648200"/>
            <a:ext cx="1676400" cy="1143000"/>
          </a:xfrm>
          <a:prstGeom prst="rect">
            <a:avLst/>
          </a:prstGeom>
          <a:ln w="76200" cap="rnd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8" name="Rectangle 6"/>
          <p:cNvSpPr/>
          <p:nvPr userDrawn="1"/>
        </p:nvSpPr>
        <p:spPr>
          <a:xfrm>
            <a:off x="6934200" y="1447800"/>
            <a:ext cx="1676400" cy="1143000"/>
          </a:xfrm>
          <a:prstGeom prst="rect">
            <a:avLst/>
          </a:prstGeom>
          <a:ln w="76200" cap="rnd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9" name="Rectangle 6"/>
          <p:cNvSpPr/>
          <p:nvPr userDrawn="1"/>
        </p:nvSpPr>
        <p:spPr>
          <a:xfrm>
            <a:off x="6934200" y="4648200"/>
            <a:ext cx="1676400" cy="1143000"/>
          </a:xfrm>
          <a:prstGeom prst="rect">
            <a:avLst/>
          </a:prstGeom>
          <a:ln w="76200" cap="rnd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0" name="Rectangle 6"/>
          <p:cNvSpPr/>
          <p:nvPr userDrawn="1"/>
        </p:nvSpPr>
        <p:spPr>
          <a:xfrm>
            <a:off x="3695700" y="3048000"/>
            <a:ext cx="1676400" cy="1143000"/>
          </a:xfrm>
          <a:prstGeom prst="rect">
            <a:avLst/>
          </a:prstGeom>
          <a:ln w="76200" cap="rnd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1" name="Rectangle 6"/>
          <p:cNvSpPr/>
          <p:nvPr userDrawn="1"/>
        </p:nvSpPr>
        <p:spPr>
          <a:xfrm>
            <a:off x="5867400" y="3048000"/>
            <a:ext cx="1676400" cy="1143000"/>
          </a:xfrm>
          <a:prstGeom prst="rect">
            <a:avLst/>
          </a:prstGeom>
          <a:ln w="76200" cap="rnd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52399" y="6477000"/>
            <a:ext cx="64579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19175"/>
            <a:r>
              <a:rPr lang="en-US" sz="900" dirty="0" smtClean="0">
                <a:solidFill>
                  <a:srgbClr val="000000"/>
                </a:solidFill>
                <a:latin typeface="Arial" pitchFamily="34" charset="0"/>
                <a:ea typeface="LF_Kai"/>
                <a:cs typeface="LF_Kai"/>
              </a:rPr>
              <a:t>© 2013 Legacy Migration Training. JPMorgan Chase &amp; Co. All rights reserved. JPMorgan Chase Bank, N.A. Member FDIC</a:t>
            </a:r>
            <a:endParaRPr lang="en-US" sz="900" dirty="0">
              <a:solidFill>
                <a:srgbClr val="000000"/>
              </a:solidFill>
              <a:latin typeface="Arial" pitchFamily="34" charset="0"/>
              <a:ea typeface="LF_Kai"/>
              <a:cs typeface="LF_Kai"/>
            </a:endParaRPr>
          </a:p>
        </p:txBody>
      </p:sp>
      <p:pic>
        <p:nvPicPr>
          <p:cNvPr id="23" name="Picture 13" descr="K:\Graphics\Logos\JPMorgan Chase\J.P. Morgan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477000"/>
            <a:ext cx="1198563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88EE34-B6F2-48CB-BA18-C6EFEC9F501B}" type="datetime1">
              <a:rPr lang="en-US" smtClean="0"/>
              <a:pPr>
                <a:defRPr/>
              </a:pPr>
              <a:t>10/25/2019</a:t>
            </a:fld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1"/>
          </p:nvPr>
        </p:nvSpPr>
        <p:spPr>
          <a:xfrm>
            <a:off x="68580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A17A15ED-EF12-44C2-A953-E4E7395774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 rot="5400000">
            <a:off x="4191000" y="-3962400"/>
            <a:ext cx="762000" cy="9144000"/>
          </a:xfrm>
          <a:prstGeom prst="rect">
            <a:avLst/>
          </a:prstGeom>
          <a:solidFill>
            <a:srgbClr val="88ABD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 rot="5400000">
            <a:off x="4495800" y="-3505200"/>
            <a:ext cx="152400" cy="9144000"/>
          </a:xfrm>
          <a:prstGeom prst="rect">
            <a:avLst/>
          </a:prstGeom>
          <a:gradFill>
            <a:gsLst>
              <a:gs pos="56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4533900" y="1714500"/>
            <a:ext cx="76200" cy="9144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52400" y="6477000"/>
            <a:ext cx="65151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19175"/>
            <a:r>
              <a:rPr lang="en-US" sz="900" dirty="0" smtClean="0">
                <a:solidFill>
                  <a:srgbClr val="000000"/>
                </a:solidFill>
                <a:latin typeface="Arial" pitchFamily="34" charset="0"/>
                <a:ea typeface="LF_Kai"/>
                <a:cs typeface="LF_Kai"/>
              </a:rPr>
              <a:t>© 2013 Legacy Migration Training. JPMorgan Chase &amp; Co. All rights reserved. JPMorgan Chase Bank, N.A. Member FDIC</a:t>
            </a:r>
            <a:endParaRPr lang="en-US" sz="900" dirty="0">
              <a:solidFill>
                <a:srgbClr val="000000"/>
              </a:solidFill>
              <a:latin typeface="Arial" pitchFamily="34" charset="0"/>
              <a:ea typeface="LF_Kai"/>
              <a:cs typeface="LF_Kai"/>
            </a:endParaRPr>
          </a:p>
        </p:txBody>
      </p:sp>
      <p:pic>
        <p:nvPicPr>
          <p:cNvPr id="12" name="Picture 13" descr="K:\Graphics\Logos\JPMorgan Chase\J.P. Morgan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477000"/>
            <a:ext cx="1198563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1F77C9-50A3-4DEF-9230-4F3EB20DAFD3}" type="datetime1">
              <a:rPr lang="en-US" smtClean="0"/>
              <a:pPr>
                <a:defRPr/>
              </a:pPr>
              <a:t>10/25/2019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6858000" y="6416675"/>
            <a:ext cx="2133600" cy="365125"/>
          </a:xfrm>
        </p:spPr>
        <p:txBody>
          <a:bodyPr/>
          <a:lstStyle/>
          <a:p>
            <a:pPr>
              <a:defRPr/>
            </a:pPr>
            <a:fld id="{A17A15ED-EF12-44C2-A953-E4E7395774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 rot="5400000">
            <a:off x="4191000" y="-3962400"/>
            <a:ext cx="762000" cy="9144000"/>
          </a:xfrm>
          <a:prstGeom prst="rect">
            <a:avLst/>
          </a:prstGeom>
          <a:solidFill>
            <a:srgbClr val="88ABD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 rot="5400000">
            <a:off x="4495800" y="-3505200"/>
            <a:ext cx="152400" cy="9144000"/>
          </a:xfrm>
          <a:prstGeom prst="rect">
            <a:avLst/>
          </a:prstGeom>
          <a:gradFill>
            <a:gsLst>
              <a:gs pos="56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533900" y="1714500"/>
            <a:ext cx="76200" cy="9144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0"/>
            <a:ext cx="5264150" cy="4830763"/>
          </a:xfrm>
        </p:spPr>
        <p:txBody>
          <a:bodyPr/>
          <a:lstStyle>
            <a:lvl1pPr>
              <a:defRPr sz="1800">
                <a:latin typeface="Trebuchet MS" pitchFamily="34" charset="0"/>
              </a:defRPr>
            </a:lvl1pPr>
            <a:lvl2pPr>
              <a:defRPr sz="1800">
                <a:latin typeface="Trebuchet MS" pitchFamily="34" charset="0"/>
              </a:defRPr>
            </a:lvl2pPr>
            <a:lvl3pPr>
              <a:defRPr sz="1600">
                <a:latin typeface="Trebuchet MS" pitchFamily="34" charset="0"/>
              </a:defRPr>
            </a:lvl3pPr>
            <a:lvl4pPr>
              <a:defRPr sz="1400">
                <a:latin typeface="Trebuchet MS" pitchFamily="34" charset="0"/>
              </a:defRPr>
            </a:lvl4pPr>
            <a:lvl5pPr>
              <a:defRPr sz="1400">
                <a:latin typeface="Trebuchet MS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295400"/>
            <a:ext cx="3236913" cy="4830763"/>
          </a:xfrm>
          <a:gradFill flip="none" rotWithShape="1">
            <a:gsLst>
              <a:gs pos="0">
                <a:srgbClr val="88ABD5">
                  <a:tint val="66000"/>
                  <a:satMod val="160000"/>
                </a:srgbClr>
              </a:gs>
              <a:gs pos="50000">
                <a:srgbClr val="88ABD5">
                  <a:tint val="44500"/>
                  <a:satMod val="160000"/>
                </a:srgbClr>
              </a:gs>
              <a:gs pos="100000">
                <a:srgbClr val="88ABD5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/>
          <a:lstStyle>
            <a:lvl1pPr marL="0" indent="0">
              <a:buNone/>
              <a:defRPr sz="1400">
                <a:latin typeface="Trebuchet MS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236913" cy="685800"/>
          </a:xfrm>
          <a:gradFill flip="none" rotWithShape="1">
            <a:gsLst>
              <a:gs pos="0">
                <a:srgbClr val="88ABD5">
                  <a:tint val="66000"/>
                  <a:satMod val="160000"/>
                </a:srgbClr>
              </a:gs>
              <a:gs pos="50000">
                <a:srgbClr val="88ABD5">
                  <a:tint val="44500"/>
                  <a:satMod val="160000"/>
                </a:srgbClr>
              </a:gs>
              <a:gs pos="100000">
                <a:srgbClr val="88ABD5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anchor="b"/>
          <a:lstStyle>
            <a:lvl1pPr algn="l">
              <a:defRPr sz="2000" b="0">
                <a:latin typeface="Trebuchet M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52400" y="6477000"/>
            <a:ext cx="6572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19175"/>
            <a:r>
              <a:rPr lang="en-US" sz="900" dirty="0" smtClean="0">
                <a:solidFill>
                  <a:srgbClr val="000000"/>
                </a:solidFill>
                <a:latin typeface="Arial" pitchFamily="34" charset="0"/>
                <a:ea typeface="LF_Kai"/>
                <a:cs typeface="LF_Kai"/>
              </a:rPr>
              <a:t>© 2013 Legacy Migration</a:t>
            </a:r>
            <a:r>
              <a:rPr lang="en-US" sz="900" baseline="0" dirty="0" smtClean="0">
                <a:solidFill>
                  <a:srgbClr val="000000"/>
                </a:solidFill>
                <a:latin typeface="Arial" pitchFamily="34" charset="0"/>
                <a:ea typeface="LF_Kai"/>
                <a:cs typeface="LF_Kai"/>
              </a:rPr>
              <a:t> Training.</a:t>
            </a:r>
            <a:r>
              <a:rPr lang="en-US" sz="900" dirty="0" smtClean="0">
                <a:solidFill>
                  <a:srgbClr val="000000"/>
                </a:solidFill>
                <a:latin typeface="Arial" pitchFamily="34" charset="0"/>
                <a:ea typeface="LF_Kai"/>
                <a:cs typeface="LF_Kai"/>
              </a:rPr>
              <a:t> JPMorgan Chase &amp; Co. All rights reserved. JPMorgan Chase Bank, N.A. Member FDIC</a:t>
            </a:r>
            <a:endParaRPr lang="en-US" sz="900" dirty="0">
              <a:solidFill>
                <a:srgbClr val="000000"/>
              </a:solidFill>
              <a:latin typeface="Arial" pitchFamily="34" charset="0"/>
              <a:ea typeface="LF_Kai"/>
              <a:cs typeface="LF_Kai"/>
            </a:endParaRPr>
          </a:p>
        </p:txBody>
      </p:sp>
      <p:pic>
        <p:nvPicPr>
          <p:cNvPr id="14" name="Picture 13" descr="K:\Graphics\Logos\JPMorgan Chase\J.P. Morgan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477000"/>
            <a:ext cx="1198563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DFF112-08E4-4B8A-8400-98594F53B486}" type="datetime1">
              <a:rPr lang="en-US" smtClean="0"/>
              <a:pPr>
                <a:defRPr/>
              </a:pPr>
              <a:t>10/25/2019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6858000" y="6416675"/>
            <a:ext cx="2133600" cy="365125"/>
          </a:xfrm>
        </p:spPr>
        <p:txBody>
          <a:bodyPr/>
          <a:lstStyle/>
          <a:p>
            <a:pPr>
              <a:defRPr/>
            </a:pPr>
            <a:fld id="{A17A15ED-EF12-44C2-A953-E4E7395774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F374-C807-4955-93AA-4B619BE4B521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 rot="5400000">
            <a:off x="4191000" y="-3962400"/>
            <a:ext cx="762000" cy="9144000"/>
          </a:xfrm>
          <a:prstGeom prst="rect">
            <a:avLst/>
          </a:prstGeom>
          <a:solidFill>
            <a:srgbClr val="88ABD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 rot="5400000">
            <a:off x="4495800" y="-3505200"/>
            <a:ext cx="152400" cy="9144000"/>
          </a:xfrm>
          <a:prstGeom prst="rect">
            <a:avLst/>
          </a:prstGeom>
          <a:gradFill>
            <a:gsLst>
              <a:gs pos="56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533900" y="1714500"/>
            <a:ext cx="76200" cy="9144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95400"/>
            <a:ext cx="83058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876800"/>
            <a:ext cx="8382000" cy="1295400"/>
          </a:xfrm>
        </p:spPr>
        <p:txBody>
          <a:bodyPr/>
          <a:lstStyle>
            <a:lvl1pPr marL="0" indent="0">
              <a:buNone/>
              <a:defRPr sz="1800">
                <a:latin typeface="Trebuchet MS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52400" y="6477000"/>
            <a:ext cx="66675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19175"/>
            <a:r>
              <a:rPr lang="en-US" sz="900" dirty="0" smtClean="0">
                <a:solidFill>
                  <a:srgbClr val="000000"/>
                </a:solidFill>
                <a:latin typeface="Arial" pitchFamily="34" charset="0"/>
                <a:ea typeface="LF_Kai"/>
                <a:cs typeface="LF_Kai"/>
              </a:rPr>
              <a:t>© 2013 Legacy Migration Training. JPMorgan Chase &amp; Co. All rights reserved. JPMorgan Chase Bank, N.A. Member FDIC</a:t>
            </a:r>
            <a:endParaRPr lang="en-US" sz="900" dirty="0">
              <a:solidFill>
                <a:srgbClr val="000000"/>
              </a:solidFill>
              <a:latin typeface="Arial" pitchFamily="34" charset="0"/>
              <a:ea typeface="LF_Kai"/>
              <a:cs typeface="LF_Kai"/>
            </a:endParaRPr>
          </a:p>
        </p:txBody>
      </p:sp>
      <p:pic>
        <p:nvPicPr>
          <p:cNvPr id="17" name="Picture 13" descr="K:\Graphics\Logos\JPMorgan Chase\J.P. Morgan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477000"/>
            <a:ext cx="1198563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F59818-7CF9-4045-B9E4-BEF22FA82BFB}" type="datetime1">
              <a:rPr lang="en-US" smtClean="0"/>
              <a:pPr>
                <a:defRPr/>
              </a:pPr>
              <a:t>10/25/2019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6858000" y="6416675"/>
            <a:ext cx="2133600" cy="365125"/>
          </a:xfrm>
        </p:spPr>
        <p:txBody>
          <a:bodyPr/>
          <a:lstStyle/>
          <a:p>
            <a:pPr>
              <a:defRPr/>
            </a:pPr>
            <a:fld id="{A17A15ED-EF12-44C2-A953-E4E7395774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 rot="5400000">
            <a:off x="4191000" y="-3962400"/>
            <a:ext cx="762000" cy="9144000"/>
          </a:xfrm>
          <a:prstGeom prst="rect">
            <a:avLst/>
          </a:prstGeom>
          <a:solidFill>
            <a:srgbClr val="88ABD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4495800" y="-3505200"/>
            <a:ext cx="152400" cy="9144000"/>
          </a:xfrm>
          <a:prstGeom prst="rect">
            <a:avLst/>
          </a:prstGeom>
          <a:gradFill>
            <a:gsLst>
              <a:gs pos="56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4533900" y="1714500"/>
            <a:ext cx="76200" cy="9144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295400"/>
            <a:ext cx="8534400" cy="4830763"/>
          </a:xfrm>
        </p:spPr>
        <p:txBody>
          <a:bodyPr vert="eaVert"/>
          <a:lstStyle>
            <a:lvl1pPr>
              <a:defRPr sz="1800">
                <a:latin typeface="Trebuchet MS" pitchFamily="34" charset="0"/>
              </a:defRPr>
            </a:lvl1pPr>
            <a:lvl2pPr>
              <a:defRPr sz="2600">
                <a:latin typeface="Trebuchet MS" pitchFamily="34" charset="0"/>
              </a:defRPr>
            </a:lvl2pPr>
            <a:lvl3pPr>
              <a:defRPr>
                <a:latin typeface="Trebuchet MS" pitchFamily="34" charset="0"/>
              </a:defRPr>
            </a:lvl3pPr>
            <a:lvl4pPr>
              <a:defRPr>
                <a:latin typeface="Trebuchet MS" pitchFamily="34" charset="0"/>
              </a:defRPr>
            </a:lvl4pPr>
            <a:lvl5pPr>
              <a:defRPr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52399" y="6477000"/>
            <a:ext cx="66198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19175"/>
            <a:r>
              <a:rPr lang="en-US" sz="900" dirty="0" smtClean="0">
                <a:solidFill>
                  <a:srgbClr val="000000"/>
                </a:solidFill>
                <a:latin typeface="Arial" pitchFamily="34" charset="0"/>
                <a:ea typeface="LF_Kai"/>
                <a:cs typeface="LF_Kai"/>
              </a:rPr>
              <a:t>© 2013 Legacy Migration</a:t>
            </a:r>
            <a:r>
              <a:rPr lang="en-US" sz="900" baseline="0" dirty="0" smtClean="0">
                <a:solidFill>
                  <a:srgbClr val="000000"/>
                </a:solidFill>
                <a:latin typeface="Arial" pitchFamily="34" charset="0"/>
                <a:ea typeface="LF_Kai"/>
                <a:cs typeface="LF_Kai"/>
              </a:rPr>
              <a:t> Training.</a:t>
            </a:r>
            <a:r>
              <a:rPr lang="en-US" sz="900" dirty="0" smtClean="0">
                <a:solidFill>
                  <a:srgbClr val="000000"/>
                </a:solidFill>
                <a:latin typeface="Arial" pitchFamily="34" charset="0"/>
                <a:ea typeface="LF_Kai"/>
                <a:cs typeface="LF_Kai"/>
              </a:rPr>
              <a:t> JPMorgan Chase &amp; Co. All rights reserved. JPMorgan Chase Bank, N.A. Member FDIC</a:t>
            </a:r>
            <a:endParaRPr lang="en-US" sz="900" dirty="0">
              <a:solidFill>
                <a:srgbClr val="000000"/>
              </a:solidFill>
              <a:latin typeface="Arial" pitchFamily="34" charset="0"/>
              <a:ea typeface="LF_Kai"/>
              <a:cs typeface="LF_Kai"/>
            </a:endParaRPr>
          </a:p>
        </p:txBody>
      </p:sp>
      <p:pic>
        <p:nvPicPr>
          <p:cNvPr id="16" name="Picture 13" descr="K:\Graphics\Logos\JPMorgan Chase\J.P. Morgan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477000"/>
            <a:ext cx="1198563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FC208C-8CB2-4973-AA4C-1A7C72413766}" type="datetime1">
              <a:rPr lang="en-US" smtClean="0"/>
              <a:pPr>
                <a:defRPr/>
              </a:pPr>
              <a:t>10/25/2019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>
          <a:xfrm>
            <a:off x="6858000" y="6416675"/>
            <a:ext cx="2133600" cy="365125"/>
          </a:xfrm>
        </p:spPr>
        <p:txBody>
          <a:bodyPr/>
          <a:lstStyle/>
          <a:p>
            <a:pPr>
              <a:defRPr/>
            </a:pPr>
            <a:fld id="{A17A15ED-EF12-44C2-A953-E4E7395774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366949-FD1E-4A21-9D6A-4E5FB4171278}" type="datetime1">
              <a:rPr lang="en-US" smtClean="0"/>
              <a:pPr>
                <a:defRPr/>
              </a:pPr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7A15ED-EF12-44C2-A953-E4E7395774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52399" y="6477000"/>
            <a:ext cx="66198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19175"/>
            <a:r>
              <a:rPr lang="en-US" sz="900" dirty="0" smtClean="0">
                <a:solidFill>
                  <a:srgbClr val="000000"/>
                </a:solidFill>
                <a:latin typeface="Arial" pitchFamily="34" charset="0"/>
                <a:ea typeface="LF_Kai"/>
                <a:cs typeface="LF_Kai"/>
              </a:rPr>
              <a:t>© 2013 Legacy Migration</a:t>
            </a:r>
            <a:r>
              <a:rPr lang="en-US" sz="900" baseline="0" dirty="0" smtClean="0">
                <a:solidFill>
                  <a:srgbClr val="000000"/>
                </a:solidFill>
                <a:latin typeface="Arial" pitchFamily="34" charset="0"/>
                <a:ea typeface="LF_Kai"/>
                <a:cs typeface="LF_Kai"/>
              </a:rPr>
              <a:t> Training.</a:t>
            </a:r>
            <a:r>
              <a:rPr lang="en-US" sz="900" dirty="0" smtClean="0">
                <a:solidFill>
                  <a:srgbClr val="000000"/>
                </a:solidFill>
                <a:latin typeface="Arial" pitchFamily="34" charset="0"/>
                <a:ea typeface="LF_Kai"/>
                <a:cs typeface="LF_Kai"/>
              </a:rPr>
              <a:t> JPMorgan Chase &amp; Co. All rights reserved. JPMorgan Chase Bank, N.A. Member FDIC</a:t>
            </a:r>
            <a:endParaRPr lang="en-US" sz="900" dirty="0">
              <a:solidFill>
                <a:srgbClr val="000000"/>
              </a:solidFill>
              <a:latin typeface="Arial" pitchFamily="34" charset="0"/>
              <a:ea typeface="LF_Kai"/>
              <a:cs typeface="LF_Ka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4" name="Picture 10" descr="2"/>
          <p:cNvPicPr>
            <a:picLocks noChangeAspect="1" noChangeArrowheads="1"/>
          </p:cNvPicPr>
          <p:nvPr/>
        </p:nvPicPr>
        <p:blipFill>
          <a:blip r:embed="rId2" cstate="print"/>
          <a:srcRect t="13333" b="20000"/>
          <a:stretch>
            <a:fillRect/>
          </a:stretch>
        </p:blipFill>
        <p:spPr bwMode="auto">
          <a:xfrm>
            <a:off x="0" y="914400"/>
            <a:ext cx="9144000" cy="4572000"/>
          </a:xfrm>
          <a:prstGeom prst="rect">
            <a:avLst/>
          </a:prstGeom>
          <a:noFill/>
        </p:spPr>
      </p:pic>
      <p:pic>
        <p:nvPicPr>
          <p:cNvPr id="6155" name="Picture 11" descr="header-al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857375"/>
          </a:xfrm>
          <a:prstGeom prst="rect">
            <a:avLst/>
          </a:prstGeom>
          <a:noFill/>
        </p:spPr>
      </p:pic>
      <p:pic>
        <p:nvPicPr>
          <p:cNvPr id="6147" name="Picture 3" descr="foo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892675"/>
            <a:ext cx="9144000" cy="1965325"/>
          </a:xfrm>
          <a:prstGeom prst="rect">
            <a:avLst/>
          </a:prstGeom>
          <a:noFill/>
        </p:spPr>
      </p:pic>
      <p:sp>
        <p:nvSpPr>
          <p:cNvPr id="614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6200" y="228600"/>
            <a:ext cx="8839200" cy="762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54864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6172200"/>
            <a:ext cx="2133600" cy="3048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E8FB63F3-AA4D-43A4-8530-04636A36458E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2286000" y="6172200"/>
            <a:ext cx="4800600" cy="533400"/>
          </a:xfrm>
        </p:spPr>
        <p:txBody>
          <a:bodyPr anchor="t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477000"/>
            <a:ext cx="2133600" cy="2476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FF156-7031-455C-8713-50A635500EB7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D5C968-C1E3-4A96-9F47-485867EE6254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55FA68-E16A-47EB-B5B0-509AAC107054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3A5857-039A-48F0-8666-DFCE8A235787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C3858F-7706-489D-9186-A7D802AC55E5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773D7A-2FA2-46F0-9334-3EE8ED7408FB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E719-89E4-40AB-B618-4AD0D2B4F409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0A36F5-44C3-41D4-9BBF-C9D3D4BFF790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C8B98A-D897-4D91-9B15-63616D4A585E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F4A7E9-30E0-4F43-AA16-35A109D6E23B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76200"/>
            <a:ext cx="215265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76200"/>
            <a:ext cx="630555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60A8B7-8B89-484A-9463-D04B31073D78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32EA-1B0A-49FE-B33A-3A011BF0E458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3602-A399-4830-A4EF-4E1DA9CD17DC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B53B-C6E2-46F3-897D-EF1CDEBCE9B4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6EB3-3987-4633-9EFD-928573A23B76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6A0A-C02C-420E-A039-913D89673B94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628AE-4EF4-4897-B3F3-DD7E7A09985C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2245D-DDCE-4997-95CC-2893ADFAA450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673" r:id="rId13"/>
    <p:sldLayoutId id="2147483672" r:id="rId14"/>
    <p:sldLayoutId id="2147483674" r:id="rId15"/>
    <p:sldLayoutId id="2147483675" r:id="rId16"/>
    <p:sldLayoutId id="2147483676" r:id="rId17"/>
    <p:sldLayoutId id="2147483682" r:id="rId18"/>
    <p:sldLayoutId id="2147483678" r:id="rId19"/>
    <p:sldLayoutId id="2147483679" r:id="rId20"/>
    <p:sldLayoutId id="2147483681" r:id="rId21"/>
    <p:sldLayoutId id="2147483683" r:id="rId2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ooter"/>
          <p:cNvPicPr>
            <a:picLocks noChangeAspect="1" noChangeArrowheads="1"/>
          </p:cNvPicPr>
          <p:nvPr/>
        </p:nvPicPr>
        <p:blipFill>
          <a:blip r:embed="rId13" cstate="print"/>
          <a:srcRect b="41843"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</p:spPr>
      </p:pic>
      <p:pic>
        <p:nvPicPr>
          <p:cNvPr id="1037" name="Picture 13" descr="logo-uh-whit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791200" y="6275388"/>
            <a:ext cx="3190875" cy="431800"/>
          </a:xfrm>
          <a:prstGeom prst="rect">
            <a:avLst/>
          </a:prstGeom>
          <a:noFill/>
        </p:spPr>
      </p:pic>
      <p:pic>
        <p:nvPicPr>
          <p:cNvPr id="1039" name="Picture 15" descr="header-alt"/>
          <p:cNvPicPr>
            <a:picLocks noChangeAspect="1" noChangeArrowheads="1"/>
          </p:cNvPicPr>
          <p:nvPr/>
        </p:nvPicPr>
        <p:blipFill>
          <a:blip r:embed="rId15" cstate="print"/>
          <a:srcRect t="16411"/>
          <a:stretch>
            <a:fillRect/>
          </a:stretch>
        </p:blipFill>
        <p:spPr bwMode="auto">
          <a:xfrm>
            <a:off x="0" y="0"/>
            <a:ext cx="9144000" cy="1552575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4FCB8FEC-525C-4BD3-9696-6E352F7939FB}" type="datetime1">
              <a:rPr lang="en-US" smtClean="0"/>
              <a:pPr/>
              <a:t>10/25/2019</a:t>
            </a:fld>
            <a:endParaRPr lang="en-US" dirty="0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324600"/>
            <a:ext cx="381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24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CDF2338A-43E7-4277-87DD-34554529A70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3tb2mkdocc4em.cloudfront.net/procurement/wp-content/uploads/sites/117/2019/08/After-the-Fact-Payment-Request-Form-Final-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5" Type="http://schemas.openxmlformats.org/officeDocument/2006/relationships/hyperlink" Target="https://d3tb2mkdocc4em.cloudfront.net/procurement/wp-content/uploads/sites/117/2019/08/EWU-Contract-for-Service-Final-.pdf" TargetMode="External"/><Relationship Id="rId4" Type="http://schemas.openxmlformats.org/officeDocument/2006/relationships/hyperlink" Target="https://d3tb2mkdocc4em.cloudfront.net/procurement/wp-content/uploads/sites/117/2015/12/BannerInvA19-1A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3tb2mkdocc4em.cloudfront.net/procurement/wp-content/uploads/sites/117/2015/12/BannerInvA19-1A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Relationship Id="rId5" Type="http://schemas.openxmlformats.org/officeDocument/2006/relationships/hyperlink" Target="https://inside.ewu.edu/procurement/invoice-voucher-instructions/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3tb2mkdocc4em.cloudfront.net/procurement/wp-content/uploads/sites/117/2019/08/EWU-Contract-for-Service-Final-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3tb2mkdocc4em.cloudfront.net/procurement/wp-content/uploads/sites/117/2019/08/EWU-Contract-for-Service-Final-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228600"/>
            <a:ext cx="8839200" cy="762000"/>
          </a:xfrm>
        </p:spPr>
        <p:txBody>
          <a:bodyPr/>
          <a:lstStyle/>
          <a:p>
            <a:r>
              <a:rPr lang="en-US" dirty="0" smtClean="0"/>
              <a:t>Service Agreement Training</a:t>
            </a:r>
            <a:endParaRPr lang="en-US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1" y="6248400"/>
            <a:ext cx="404037" cy="304800"/>
          </a:xfrm>
        </p:spPr>
        <p:txBody>
          <a:bodyPr/>
          <a:lstStyle/>
          <a:p>
            <a:fld id="{CDF2338A-43E7-4277-87DD-34554529A70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6200" y="762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Conclustion</a:t>
            </a:r>
            <a:r>
              <a:rPr kumimoji="0" lang="en-US" sz="3200" b="1" i="0" u="none" strike="noStrike" kern="0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3200" b="1" i="0" u="none" strike="noStrike" kern="0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49677" y="2438399"/>
            <a:ext cx="38935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Q &amp; A’s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lvl="1"/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338A-43E7-4277-87DD-34554529A70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80651" y="1674326"/>
            <a:ext cx="6582697" cy="4072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/>
              <a:t>Why Change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/>
              <a:t>What are the New Procedures / Forms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/>
              <a:t>How to Choose Which Form to Use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/>
              <a:t>Four New Forms</a:t>
            </a:r>
          </a:p>
          <a:p>
            <a:pPr marL="742950" lvl="1" indent="-28575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After the Fact Payment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Reimbursement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Speaker/Artist/ Performer Agreement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 smtClean="0"/>
              <a:t>Contract for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Change?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174" y="1826342"/>
            <a:ext cx="7910052" cy="3138948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lvl="1"/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338A-43E7-4277-87DD-34554529A70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97525" y="1936954"/>
            <a:ext cx="656794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/>
              <a:t>Added protections for the Department and University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/>
              <a:t>Compliance with IRS employee vs Independent Contractor Guidelines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/>
              <a:t>Eliminating After the fact Contracts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/>
              <a:t>Streamlined Reimbursement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0" y="197224"/>
            <a:ext cx="899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New Forms </a:t>
            </a:r>
            <a:endParaRPr lang="en-US" sz="32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304800" cy="304800"/>
          </a:xfrm>
        </p:spPr>
        <p:txBody>
          <a:bodyPr/>
          <a:lstStyle/>
          <a:p>
            <a:pPr>
              <a:defRPr/>
            </a:pPr>
            <a:fld id="{A17A15ED-EF12-44C2-A953-E4E7395774B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97525" y="1936954"/>
            <a:ext cx="65679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>
                <a:hlinkClick r:id="rId3"/>
              </a:rPr>
              <a:t>After the Fact Payment </a:t>
            </a:r>
            <a:endParaRPr lang="en-US" sz="2400" b="1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>
                <a:hlinkClick r:id="rId4"/>
              </a:rPr>
              <a:t>Reimbursement For Expenses </a:t>
            </a:r>
            <a:endParaRPr lang="en-US" sz="2400" b="1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>
                <a:hlinkClick r:id="rId5"/>
              </a:rPr>
              <a:t>Speaker / Artist / Performer Contracts</a:t>
            </a:r>
            <a:endParaRPr lang="en-US" sz="2400" b="1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>
                <a:hlinkClick r:id="rId5"/>
              </a:rPr>
              <a:t>Contract for Service 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</a:t>
            </a:r>
            <a:r>
              <a:rPr lang="en-US" dirty="0"/>
              <a:t>W</a:t>
            </a:r>
            <a:r>
              <a:rPr lang="en-US" dirty="0" smtClean="0"/>
              <a:t>hich </a:t>
            </a:r>
            <a:r>
              <a:rPr lang="en-US" dirty="0"/>
              <a:t>F</a:t>
            </a:r>
            <a:r>
              <a:rPr lang="en-US" dirty="0" smtClean="0"/>
              <a:t>orm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846937"/>
              </p:ext>
            </p:extLst>
          </p:nvPr>
        </p:nvGraphicFramePr>
        <p:xfrm>
          <a:off x="535857" y="1553497"/>
          <a:ext cx="8032956" cy="3749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08239">
                  <a:extLst>
                    <a:ext uri="{9D8B030D-6E8A-4147-A177-3AD203B41FA5}">
                      <a16:colId xmlns:a16="http://schemas.microsoft.com/office/drawing/2014/main" val="3500068058"/>
                    </a:ext>
                  </a:extLst>
                </a:gridCol>
                <a:gridCol w="2008239">
                  <a:extLst>
                    <a:ext uri="{9D8B030D-6E8A-4147-A177-3AD203B41FA5}">
                      <a16:colId xmlns:a16="http://schemas.microsoft.com/office/drawing/2014/main" val="932314534"/>
                    </a:ext>
                  </a:extLst>
                </a:gridCol>
                <a:gridCol w="2008239">
                  <a:extLst>
                    <a:ext uri="{9D8B030D-6E8A-4147-A177-3AD203B41FA5}">
                      <a16:colId xmlns:a16="http://schemas.microsoft.com/office/drawing/2014/main" val="521202129"/>
                    </a:ext>
                  </a:extLst>
                </a:gridCol>
                <a:gridCol w="2008239">
                  <a:extLst>
                    <a:ext uri="{9D8B030D-6E8A-4147-A177-3AD203B41FA5}">
                      <a16:colId xmlns:a16="http://schemas.microsoft.com/office/drawing/2014/main" val="658714997"/>
                    </a:ext>
                  </a:extLst>
                </a:gridCol>
              </a:tblGrid>
              <a:tr h="464925">
                <a:tc>
                  <a:txBody>
                    <a:bodyPr/>
                    <a:lstStyle/>
                    <a:p>
                      <a:r>
                        <a:rPr lang="en-US" dirty="0" smtClean="0"/>
                        <a:t>After the Fact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Reimbursement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Speaker / Artist / Performer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for Services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8130"/>
                  </a:ext>
                </a:extLst>
              </a:tr>
              <a:tr h="172686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Only to be used as a last</a:t>
                      </a:r>
                      <a:r>
                        <a:rPr lang="en-US" sz="1400" baseline="0" dirty="0" smtClean="0"/>
                        <a:t> resort 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Used when contractor will only be reimbursed for expenses incurred i.e.</a:t>
                      </a:r>
                      <a:r>
                        <a:rPr lang="en-US" sz="1400" baseline="0" dirty="0" smtClean="0"/>
                        <a:t> travel expenses and will not be issued payment 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Used</a:t>
                      </a:r>
                      <a:r>
                        <a:rPr lang="en-US" sz="1400" baseline="0" dirty="0" smtClean="0"/>
                        <a:t> for these three type of services for paying contractors a fee for services and reimbursing any applicable expenses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Used for 1 day performances 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Used for an</a:t>
                      </a:r>
                      <a:r>
                        <a:rPr lang="en-US" sz="1400" baseline="0" dirty="0" smtClean="0"/>
                        <a:t>y other contractor performance i.e. curriculum development,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smtClean="0"/>
                        <a:t>Used when work </a:t>
                      </a:r>
                      <a:r>
                        <a:rPr lang="en-US" sz="1400" baseline="0" dirty="0" smtClean="0"/>
                        <a:t>will take place over multiple days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139373"/>
                  </a:ext>
                </a:extLst>
              </a:tr>
              <a:tr h="2656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814971"/>
                  </a:ext>
                </a:extLst>
              </a:tr>
              <a:tr h="2656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99973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338A-43E7-4277-87DD-34554529A70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After the Fact Payment 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7A15ED-EF12-44C2-A953-E4E7395774B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9076" y="1066647"/>
            <a:ext cx="3890963" cy="46268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8426" y="1592826"/>
            <a:ext cx="398206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Used only as a last resort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An A W9 and Invoice is still required</a:t>
            </a:r>
          </a:p>
          <a:p>
            <a:endParaRPr lang="en-US" sz="1600" dirty="0"/>
          </a:p>
          <a:p>
            <a:r>
              <a:rPr lang="en-US" sz="1600" dirty="0" smtClean="0"/>
              <a:t>	       </a:t>
            </a:r>
            <a:r>
              <a:rPr lang="en-US" sz="1600" u="sng" dirty="0" smtClean="0"/>
              <a:t>Routing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Complete the necessary information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Obtain the necessary signatures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Forward to Purchasing along with the contractor’s W9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Contract will be completed and a copy of the Banner contract emailed to the department with the contract </a:t>
            </a:r>
            <a:r>
              <a:rPr lang="en-US" sz="1400" dirty="0"/>
              <a:t>n</a:t>
            </a:r>
            <a:r>
              <a:rPr lang="en-US" sz="1400" dirty="0" smtClean="0"/>
              <a:t>umber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Write the contract number on the contractor’s invoice and send the invoice to account’s payable </a:t>
            </a:r>
          </a:p>
          <a:p>
            <a:r>
              <a:rPr lang="en-US" sz="1400" dirty="0" smtClean="0"/>
              <a:t> </a:t>
            </a:r>
          </a:p>
          <a:p>
            <a:endParaRPr lang="en-US" u="sng" dirty="0" smtClean="0"/>
          </a:p>
          <a:p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137652" y="2700821"/>
            <a:ext cx="2979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5529"/>
            <a:ext cx="8610600" cy="685800"/>
          </a:xfrm>
        </p:spPr>
        <p:txBody>
          <a:bodyPr/>
          <a:lstStyle/>
          <a:p>
            <a:r>
              <a:rPr lang="en-US" dirty="0" smtClean="0"/>
              <a:t>Reimbursement 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7A15ED-EF12-44C2-A953-E4E7395774B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1939" y="870155"/>
            <a:ext cx="3821061" cy="48923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8426" y="1592826"/>
            <a:ext cx="398206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An A W9 and Invoice is still required</a:t>
            </a:r>
          </a:p>
          <a:p>
            <a:endParaRPr lang="en-US" sz="1600" dirty="0"/>
          </a:p>
          <a:p>
            <a:r>
              <a:rPr lang="en-US" sz="1600" dirty="0" smtClean="0"/>
              <a:t>	       </a:t>
            </a:r>
            <a:r>
              <a:rPr lang="en-US" sz="1600" u="sng" dirty="0" smtClean="0"/>
              <a:t>Routing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Complete the necessary information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Obtain the necessary signatures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Forward to Contracts along with the contractor’s W9</a:t>
            </a:r>
          </a:p>
          <a:p>
            <a:r>
              <a:rPr lang="en-US" sz="1400" dirty="0" smtClean="0"/>
              <a:t> </a:t>
            </a:r>
          </a:p>
          <a:p>
            <a:endParaRPr lang="en-US" u="sng" dirty="0" smtClean="0"/>
          </a:p>
          <a:p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574" y="5932910"/>
            <a:ext cx="37313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  <a:hlinkClick r:id="rId5"/>
              </a:rPr>
              <a:t>Click for instructions on How to fill out the form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7A15ED-EF12-44C2-A953-E4E7395774B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Title 6"/>
          <p:cNvSpPr txBox="1">
            <a:spLocks/>
          </p:cNvSpPr>
          <p:nvPr/>
        </p:nvSpPr>
        <p:spPr bwMode="auto">
          <a:xfrm>
            <a:off x="76200" y="762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Speaker/ </a:t>
            </a:r>
            <a:r>
              <a:rPr lang="en-US" sz="32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Artist /Performer </a:t>
            </a:r>
            <a:endParaRPr kumimoji="0" lang="en-US" sz="3200" b="1" i="0" u="none" strike="noStrike" kern="0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5703" y="895197"/>
            <a:ext cx="4462155" cy="47153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9432" y="1553496"/>
            <a:ext cx="398206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An A W9 and Invoice is required</a:t>
            </a:r>
          </a:p>
          <a:p>
            <a:endParaRPr lang="en-US" sz="1600" dirty="0"/>
          </a:p>
          <a:p>
            <a:r>
              <a:rPr lang="en-US" sz="1600" dirty="0" smtClean="0"/>
              <a:t>	       </a:t>
            </a:r>
            <a:r>
              <a:rPr lang="en-US" sz="1600" u="sng" dirty="0" smtClean="0"/>
              <a:t>Routing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Complete the necessary information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Obtain the necessary signatures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Forward to Purchasing along with the contractor’s W9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Contract will be completed and a copy of the Banner contract emailed to the department with the contract </a:t>
            </a:r>
            <a:r>
              <a:rPr lang="en-US" sz="1400" dirty="0"/>
              <a:t>n</a:t>
            </a:r>
            <a:r>
              <a:rPr lang="en-US" sz="1400" dirty="0" smtClean="0"/>
              <a:t>umber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Write the contract number on the contractor’s invoice and send the invoice to account’s payable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Contract’s will send a copy of the completed contract to the contractor </a:t>
            </a:r>
          </a:p>
          <a:p>
            <a:r>
              <a:rPr lang="en-US" sz="1400" dirty="0" smtClean="0"/>
              <a:t> </a:t>
            </a:r>
          </a:p>
          <a:p>
            <a:endParaRPr lang="en-US" u="sng" dirty="0" smtClean="0"/>
          </a:p>
          <a:p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574" y="5932910"/>
            <a:ext cx="37313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Click for instructions on How to fill out the form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7A15ED-EF12-44C2-A953-E4E7395774B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Title 6"/>
          <p:cNvSpPr txBox="1">
            <a:spLocks/>
          </p:cNvSpPr>
          <p:nvPr/>
        </p:nvSpPr>
        <p:spPr bwMode="auto">
          <a:xfrm>
            <a:off x="127591" y="127591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3200" b="1" noProof="0" dirty="0" smtClean="0">
                <a:solidFill>
                  <a:schemeClr val="bg1"/>
                </a:solidFill>
              </a:rPr>
              <a:t>Contract For Service </a:t>
            </a:r>
            <a:endParaRPr kumimoji="0" lang="en-US" sz="3200" b="1" i="0" u="none" strike="noStrike" kern="0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2627" y="893046"/>
            <a:ext cx="3355564" cy="47836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4013" y="1445709"/>
            <a:ext cx="4572000" cy="39549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An </a:t>
            </a:r>
            <a:r>
              <a:rPr lang="en-US" sz="1400" dirty="0"/>
              <a:t>A W9 and Invoice is </a:t>
            </a:r>
            <a:r>
              <a:rPr lang="en-US" sz="1400" dirty="0" smtClean="0"/>
              <a:t>required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	       </a:t>
            </a:r>
            <a:r>
              <a:rPr lang="en-US" sz="1400" u="sng" dirty="0"/>
              <a:t>Routing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/>
              <a:t>Complete the necessary information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/>
              <a:t>Obtain the necessary signatures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/>
              <a:t>Forward to Purchasing along with the contractor’s W9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/>
              <a:t>Contract will be completed and a copy of the Banner contract emailed to the department with the contract number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/>
              <a:t>Write the contract number on the contractor’s invoice and send the invoice to account’s payable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/>
              <a:t>Contract’s will send a copy of the completed contract to the contractor </a:t>
            </a:r>
          </a:p>
        </p:txBody>
      </p:sp>
      <p:sp>
        <p:nvSpPr>
          <p:cNvPr id="10" name="TextBox 9">
            <a:hlinkClick r:id="rId3"/>
          </p:cNvPr>
          <p:cNvSpPr txBox="1"/>
          <p:nvPr/>
        </p:nvSpPr>
        <p:spPr>
          <a:xfrm>
            <a:off x="83574" y="5932910"/>
            <a:ext cx="37313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  <a:hlinkClick r:id="rId3"/>
              </a:rPr>
              <a:t>Click for instructions on How to fill out the form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WU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Viewed_x0020_on_x0020_12_x002f_13_x002f_12_x003f_ xmlns="29366827-0e8e-4bfe-af24-402250332527">false</Viewed_x0020_on_x0020_12_x002f_13_x002f_12_x003f_>
    <Presentation_x0020_Name xmlns="29366827-0e8e-4bfe-af24-402250332527" xsi:nil="true"/>
    <Length xmlns="29366827-0e8e-4bfe-af24-402250332527" xsi:nil="true"/>
    <Description0 xmlns="29366827-0e8e-4bfe-af24-402250332527">This is the 30 minute PPT for Cardholders to be used by PAs for training or to be sent to the Cardholders as a self-standing resource. It is reviewed in the Deep Dive Change Readiness Course presented to the PAs. Post-Pilot 2.06</Description0>
    <Presenter xmlns="29366827-0e8e-4bfe-af24-40225033252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8E6D161DBF0A458DF010DD85808C55" ma:contentTypeVersion="7" ma:contentTypeDescription="Create a new document." ma:contentTypeScope="" ma:versionID="13dd83723e9776e9bb3ceb8f867ab3a1">
  <xsd:schema xmlns:xsd="http://www.w3.org/2001/XMLSchema" xmlns:p="http://schemas.microsoft.com/office/2006/metadata/properties" xmlns:ns2="29366827-0e8e-4bfe-af24-402250332527" targetNamespace="http://schemas.microsoft.com/office/2006/metadata/properties" ma:root="true" ma:fieldsID="233a02f46ebb688f6058de1cd895883e" ns2:_="">
    <xsd:import namespace="29366827-0e8e-4bfe-af24-402250332527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Presenter" minOccurs="0"/>
                <xsd:element ref="ns2:Length" minOccurs="0"/>
                <xsd:element ref="ns2:Presentation_x0020_Name" minOccurs="0"/>
                <xsd:element ref="ns2:Viewed_x0020_on_x0020_12_x002f_13_x002f_12_x003f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9366827-0e8e-4bfe-af24-402250332527" elementFormDefault="qualified">
    <xsd:import namespace="http://schemas.microsoft.com/office/2006/documentManagement/types"/>
    <xsd:element name="Description0" ma:index="10" nillable="true" ma:displayName="Description" ma:internalName="Description0">
      <xsd:simpleType>
        <xsd:restriction base="dms:Note"/>
      </xsd:simpleType>
    </xsd:element>
    <xsd:element name="Presenter" ma:index="11" nillable="true" ma:displayName="Presenter" ma:internalName="Presenter">
      <xsd:simpleType>
        <xsd:restriction base="dms:Text">
          <xsd:maxLength value="255"/>
        </xsd:restriction>
      </xsd:simpleType>
    </xsd:element>
    <xsd:element name="Length" ma:index="12" nillable="true" ma:displayName="Length" ma:internalName="Length">
      <xsd:simpleType>
        <xsd:restriction base="dms:Text">
          <xsd:maxLength value="255"/>
        </xsd:restriction>
      </xsd:simpleType>
    </xsd:element>
    <xsd:element name="Presentation_x0020_Name" ma:index="13" nillable="true" ma:displayName="Presentation Name" ma:internalName="Presentation_x0020_Name">
      <xsd:simpleType>
        <xsd:restriction base="dms:Text">
          <xsd:maxLength value="255"/>
        </xsd:restriction>
      </xsd:simpleType>
    </xsd:element>
    <xsd:element name="Viewed_x0020_on_x0020_12_x002f_13_x002f_12_x003f_" ma:index="14" nillable="true" ma:displayName="Viewed on 12/13/12?" ma:default="0" ma:internalName="Viewed_x0020_on_x0020_12_x002f_13_x002f_12_x003f_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63A08B3-DF14-4990-B40A-46D665457F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D8AE60-A939-4600-A824-4D209CF5A041}">
  <ds:schemaRefs>
    <ds:schemaRef ds:uri="http://schemas.microsoft.com/office/2006/documentManagement/types"/>
    <ds:schemaRef ds:uri="29366827-0e8e-4bfe-af24-402250332527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5B56DD1-8BE6-46A2-A56D-A117CBEEED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366827-0e8e-4bfe-af24-40225033252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18534</TotalTime>
  <Words>262</Words>
  <Application>Microsoft Office PowerPoint</Application>
  <PresentationFormat>On-screen Show (4:3)</PresentationFormat>
  <Paragraphs>101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LF_Kai</vt:lpstr>
      <vt:lpstr>Trebuchet MS</vt:lpstr>
      <vt:lpstr>Custom Design</vt:lpstr>
      <vt:lpstr>EWU Template</vt:lpstr>
      <vt:lpstr>Service Agreement Training</vt:lpstr>
      <vt:lpstr>Agenda </vt:lpstr>
      <vt:lpstr>Why Change? </vt:lpstr>
      <vt:lpstr>PowerPoint Presentation</vt:lpstr>
      <vt:lpstr>When to Use Which Form </vt:lpstr>
      <vt:lpstr>After the Fact Payment </vt:lpstr>
      <vt:lpstr>Reimbursement  </vt:lpstr>
      <vt:lpstr>PowerPoint Presentation</vt:lpstr>
      <vt:lpstr>PowerPoint Presentation</vt:lpstr>
      <vt:lpstr>PowerPoint Presentation</vt:lpstr>
    </vt:vector>
  </TitlesOfParts>
  <Company>JPMorgan Chase &amp; Co.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11.29 PPT CH Change Mgmt Draft 1</dc:title>
  <dc:creator>JPMorgan Chase &amp; Co.</dc:creator>
  <cp:lastModifiedBy>Pflieger, Michael</cp:lastModifiedBy>
  <cp:revision>618</cp:revision>
  <cp:lastPrinted>2019-08-27T22:34:41Z</cp:lastPrinted>
  <dcterms:created xsi:type="dcterms:W3CDTF">2012-01-12T17:15:22Z</dcterms:created>
  <dcterms:modified xsi:type="dcterms:W3CDTF">2019-10-25T16:53:57Z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0x010100648E6D161DBF0A458DF010DD85808C55</vt:lpwstr>
  </property>
</Properties>
</file>